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  <p:sldMasterId id="2147483667" r:id="rId2"/>
  </p:sldMasterIdLst>
  <p:notesMasterIdLst>
    <p:notesMasterId r:id="rId15"/>
  </p:notesMasterIdLst>
  <p:sldIdLst>
    <p:sldId id="256" r:id="rId3"/>
    <p:sldId id="1052" r:id="rId4"/>
    <p:sldId id="1073" r:id="rId5"/>
    <p:sldId id="1062" r:id="rId6"/>
    <p:sldId id="1064" r:id="rId7"/>
    <p:sldId id="1068" r:id="rId8"/>
    <p:sldId id="1074" r:id="rId9"/>
    <p:sldId id="1075" r:id="rId10"/>
    <p:sldId id="1076" r:id="rId11"/>
    <p:sldId id="1067" r:id="rId12"/>
    <p:sldId id="1077" r:id="rId13"/>
    <p:sldId id="293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5DA279-130F-4068-9A6E-90A3FCB5FD0B}" v="1" dt="2022-04-15T12:04:54.6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348" y="126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geel, Jan" userId="4445f120-a265-4469-b781-8e4228db8b46" providerId="ADAL" clId="{8E039C58-11C2-430B-A696-3EEFE751E463}"/>
    <pc:docChg chg="modSld">
      <pc:chgData name="Vangeel, Jan" userId="4445f120-a265-4469-b781-8e4228db8b46" providerId="ADAL" clId="{8E039C58-11C2-430B-A696-3EEFE751E463}" dt="2022-04-15T12:35:19.049" v="10" actId="1076"/>
      <pc:docMkLst>
        <pc:docMk/>
      </pc:docMkLst>
      <pc:sldChg chg="modSp mod">
        <pc:chgData name="Vangeel, Jan" userId="4445f120-a265-4469-b781-8e4228db8b46" providerId="ADAL" clId="{8E039C58-11C2-430B-A696-3EEFE751E463}" dt="2022-04-15T12:35:19.049" v="10" actId="1076"/>
        <pc:sldMkLst>
          <pc:docMk/>
          <pc:sldMk cId="2296518948" sldId="1062"/>
        </pc:sldMkLst>
        <pc:spChg chg="mod">
          <ac:chgData name="Vangeel, Jan" userId="4445f120-a265-4469-b781-8e4228db8b46" providerId="ADAL" clId="{8E039C58-11C2-430B-A696-3EEFE751E463}" dt="2022-04-15T12:35:19.049" v="10" actId="1076"/>
          <ac:spMkLst>
            <pc:docMk/>
            <pc:sldMk cId="2296518948" sldId="1062"/>
            <ac:spMk id="3" creationId="{AFA4FB19-C2E8-4868-AA50-B5FB319EF26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1159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2" name="Google Shape;8872;g5e2a05bcb3_1_180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3" name="Google Shape;8873;g5e2a05bcb3_1_180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141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92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884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08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2592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747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78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8d3b44f0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8d3b44f0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13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22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/>
          <p:nvPr/>
        </p:nvSpPr>
        <p:spPr>
          <a:xfrm flipH="1">
            <a:off x="4308501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4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 flipH="1">
            <a:off x="5526018" y="1652050"/>
            <a:ext cx="17316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 Sans ExtraBold"/>
              <a:buNone/>
              <a:defRPr sz="18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 ExtraBold"/>
              <a:buNone/>
              <a:defRPr sz="1100" b="0">
                <a:solidFill>
                  <a:schemeClr val="dk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 idx="2"/>
          </p:nvPr>
        </p:nvSpPr>
        <p:spPr>
          <a:xfrm>
            <a:off x="3999944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100"/>
              <a:buFont typeface="Assistant ExtraLight"/>
              <a:buNone/>
              <a:defRPr sz="1100" b="0"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7" r:id="rId3"/>
    <p:sldLayoutId id="2147483660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4"/>
          <a:srcRect/>
          <a:stretch/>
        </p:blipFill>
        <p:spPr>
          <a:xfrm>
            <a:off x="-721154" y="-5644"/>
            <a:ext cx="7714518" cy="51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2"/>
          <p:cNvSpPr/>
          <p:nvPr/>
        </p:nvSpPr>
        <p:spPr>
          <a:xfrm>
            <a:off x="5049350" y="-30379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rgbClr val="143A78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20" name="Google Shape;120;p22"/>
          <p:cNvSpPr/>
          <p:nvPr/>
        </p:nvSpPr>
        <p:spPr>
          <a:xfrm flipH="1">
            <a:off x="5919500" y="-211062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41E86B2E-8BF7-4923-AE8E-60A291615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851" y="4642669"/>
            <a:ext cx="1469571" cy="335124"/>
          </a:xfrm>
          <a:prstGeom prst="rect">
            <a:avLst/>
          </a:prstGeom>
        </p:spPr>
      </p:pic>
      <p:sp>
        <p:nvSpPr>
          <p:cNvPr id="14" name="Google Shape;118;p22">
            <a:extLst>
              <a:ext uri="{FF2B5EF4-FFF2-40B4-BE49-F238E27FC236}">
                <a16:creationId xmlns:a16="http://schemas.microsoft.com/office/drawing/2014/main" id="{11D91250-CC65-4EE3-9A0D-233EC290AF2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20094" y="2543594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HelveticaNeueLT Pro 55 Roman" panose="020B0804020202020204" pitchFamily="34" charset="0"/>
              </a:rPr>
              <a:t>WORKSHOP KLIMAAT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5" name="Google Shape;119;p22">
            <a:extLst>
              <a:ext uri="{FF2B5EF4-FFF2-40B4-BE49-F238E27FC236}">
                <a16:creationId xmlns:a16="http://schemas.microsoft.com/office/drawing/2014/main" id="{11CCE444-E850-4A37-8FF1-C36D54445A5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274259" y="1298340"/>
            <a:ext cx="3759822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SUBCONTRACTOR ENGAGEMENT</a:t>
            </a:r>
            <a:endParaRPr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16" name="Google Shape;118;p22">
            <a:extLst>
              <a:ext uri="{FF2B5EF4-FFF2-40B4-BE49-F238E27FC236}">
                <a16:creationId xmlns:a16="http://schemas.microsoft.com/office/drawing/2014/main" id="{788E836B-8B05-42E8-B0AF-67CDC5F9EA3A}"/>
              </a:ext>
            </a:extLst>
          </p:cNvPr>
          <p:cNvSpPr txBox="1">
            <a:spLocks/>
          </p:cNvSpPr>
          <p:nvPr/>
        </p:nvSpPr>
        <p:spPr>
          <a:xfrm>
            <a:off x="3598850" y="1478294"/>
            <a:ext cx="4352100" cy="7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 sz="12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marR="0" lvl="1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marR="0" lvl="2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marR="0" lvl="3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marR="0" lvl="4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marR="0" lvl="5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marR="0" lvl="6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marR="0" lvl="7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marR="0" lvl="8" indent="-3048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 b="0" i="0" u="none" strike="noStrike" cap="none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pPr marL="0" indent="0"/>
            <a:r>
              <a:rPr lang="en-US" dirty="0">
                <a:latin typeface="HelveticaNeueLT Pro 55 Roman" panose="020B0804020202020204" pitchFamily="34" charset="0"/>
              </a:rPr>
              <a:t>GLOBAL SAFETY TIME OUT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KLIMAAT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4A76994-A3F9-4D8E-8384-F73FB741B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44" y="1366263"/>
            <a:ext cx="6139736" cy="23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7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40"/>
          <p:cNvPicPr preferRelativeResize="0"/>
          <p:nvPr/>
        </p:nvPicPr>
        <p:blipFill>
          <a:blip r:embed="rId3"/>
          <a:srcRect/>
          <a:stretch/>
        </p:blipFill>
        <p:spPr>
          <a:xfrm>
            <a:off x="-1042389" y="0"/>
            <a:ext cx="7705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0"/>
          <p:cNvSpPr/>
          <p:nvPr/>
        </p:nvSpPr>
        <p:spPr>
          <a:xfrm flipH="1">
            <a:off x="4280894" y="-198484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8" name="Google Shape;468;p40"/>
          <p:cNvSpPr/>
          <p:nvPr/>
        </p:nvSpPr>
        <p:spPr>
          <a:xfrm flipH="1">
            <a:off x="7518426" y="-410756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40"/>
          <p:cNvSpPr txBox="1">
            <a:spLocks noGrp="1"/>
          </p:cNvSpPr>
          <p:nvPr>
            <p:ph type="ctrTitle"/>
          </p:nvPr>
        </p:nvSpPr>
        <p:spPr>
          <a:xfrm flipH="1">
            <a:off x="4476901" y="1985422"/>
            <a:ext cx="2530479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HelveticaNeueLT Pro 55 Roman" panose="020B0804020202020204" pitchFamily="34" charset="0"/>
              </a:rPr>
              <a:t>TIJD VOOR</a:t>
            </a:r>
            <a:endParaRPr sz="3200" dirty="0">
              <a:latin typeface="HelveticaNeueLT Pro 55 Roman" panose="020B0804020202020204" pitchFamily="34" charset="0"/>
            </a:endParaRPr>
          </a:p>
        </p:txBody>
      </p:sp>
      <p:sp>
        <p:nvSpPr>
          <p:cNvPr id="470" name="Google Shape;470;p40"/>
          <p:cNvSpPr txBox="1">
            <a:spLocks noGrp="1"/>
          </p:cNvSpPr>
          <p:nvPr>
            <p:ph type="ctrTitle" idx="2"/>
          </p:nvPr>
        </p:nvSpPr>
        <p:spPr>
          <a:xfrm>
            <a:off x="4802592" y="2417931"/>
            <a:ext cx="2795954" cy="8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dirty="0" err="1">
                <a:latin typeface="HelveticaNeueLT Pro 45 Lt" panose="020B0403020202020204" pitchFamily="34" charset="0"/>
              </a:rPr>
              <a:t>vragen</a:t>
            </a:r>
            <a:r>
              <a:rPr lang="nl-BE" sz="1400" dirty="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discussies</a:t>
            </a:r>
            <a:r>
              <a:rPr lang="nl-BE" sz="1400">
                <a:latin typeface="HelveticaNeueLT Pro 45 Lt" panose="020B0403020202020204" pitchFamily="34" charset="0"/>
              </a:rPr>
              <a:t>, </a:t>
            </a:r>
            <a:r>
              <a:rPr lang="nl-BE" sz="1400" dirty="0" err="1">
                <a:latin typeface="HelveticaNeueLT Pro 45 Lt" panose="020B0403020202020204" pitchFamily="34" charset="0"/>
              </a:rPr>
              <a:t>ideeën</a:t>
            </a:r>
            <a:endParaRPr sz="1400" dirty="0">
              <a:latin typeface="HelveticaNeueLT Pro 45 Lt" panose="020B04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8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6358B720-848D-47B2-9E5D-630FCD790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25" y="2087919"/>
            <a:ext cx="4243349" cy="967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UITDAGINGEN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SYSTEMEN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MOTIVATIE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KLIMAAT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0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/>
          <p:nvPr/>
        </p:nvSpPr>
        <p:spPr>
          <a:xfrm>
            <a:off x="-1061576" y="1080595"/>
            <a:ext cx="3979200" cy="3447600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1457049" y="1536841"/>
            <a:ext cx="2769000" cy="23991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303" name="Google Shape;303;p32"/>
          <p:cNvSpPr/>
          <p:nvPr/>
        </p:nvSpPr>
        <p:spPr>
          <a:xfrm>
            <a:off x="3994651" y="911554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304" name="Google Shape;304;p32"/>
          <p:cNvSpPr/>
          <p:nvPr/>
        </p:nvSpPr>
        <p:spPr>
          <a:xfrm>
            <a:off x="3994620" y="2859741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348" name="Google Shape;348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82275" y="1583037"/>
            <a:ext cx="3118547" cy="46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3</a:t>
            </a:r>
            <a:b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</a:br>
            <a:r>
              <a:rPr lang="en" dirty="0">
                <a:solidFill>
                  <a:schemeClr val="lt1"/>
                </a:solidFill>
                <a:latin typeface="HelveticaNeueLT Pro 55 Roman" panose="020B0804020202020204" pitchFamily="34" charset="0"/>
              </a:rPr>
              <a:t>UITDAGINGEN</a:t>
            </a:r>
            <a:endParaRPr sz="12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sp>
        <p:nvSpPr>
          <p:cNvPr id="89" name="Google Shape;353;p32">
            <a:extLst>
              <a:ext uri="{FF2B5EF4-FFF2-40B4-BE49-F238E27FC236}">
                <a16:creationId xmlns:a16="http://schemas.microsoft.com/office/drawing/2014/main" id="{F32991B1-B45A-452D-ADFE-F2F6C13CAEBF}"/>
              </a:ext>
            </a:extLst>
          </p:cNvPr>
          <p:cNvSpPr txBox="1">
            <a:spLocks/>
          </p:cNvSpPr>
          <p:nvPr/>
        </p:nvSpPr>
        <p:spPr>
          <a:xfrm flipH="1">
            <a:off x="4077267" y="1358921"/>
            <a:ext cx="1765378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SYSTEMEN</a:t>
            </a:r>
          </a:p>
        </p:txBody>
      </p:sp>
      <p:sp>
        <p:nvSpPr>
          <p:cNvPr id="90" name="Google Shape;353;p32">
            <a:extLst>
              <a:ext uri="{FF2B5EF4-FFF2-40B4-BE49-F238E27FC236}">
                <a16:creationId xmlns:a16="http://schemas.microsoft.com/office/drawing/2014/main" id="{90F3D8DF-913F-4A8D-8C88-33D4FCA12FF7}"/>
              </a:ext>
            </a:extLst>
          </p:cNvPr>
          <p:cNvSpPr txBox="1">
            <a:spLocks/>
          </p:cNvSpPr>
          <p:nvPr/>
        </p:nvSpPr>
        <p:spPr>
          <a:xfrm flipH="1">
            <a:off x="3831009" y="3283972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latin typeface="HelveticaNeueLT Pro 55 Roman" panose="020B0804020202020204" pitchFamily="34" charset="0"/>
              </a:rPr>
              <a:t>MOTIVATIE</a:t>
            </a:r>
          </a:p>
        </p:txBody>
      </p:sp>
      <p:pic>
        <p:nvPicPr>
          <p:cNvPr id="99" name="Picture 98" descr="Logo&#10;&#10;Description automatically generated">
            <a:extLst>
              <a:ext uri="{FF2B5EF4-FFF2-40B4-BE49-F238E27FC236}">
                <a16:creationId xmlns:a16="http://schemas.microsoft.com/office/drawing/2014/main" id="{DB3B3A63-F992-46B8-B0B1-D5B714F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20" name="Google Shape;303;p32">
            <a:extLst>
              <a:ext uri="{FF2B5EF4-FFF2-40B4-BE49-F238E27FC236}">
                <a16:creationId xmlns:a16="http://schemas.microsoft.com/office/drawing/2014/main" id="{208D133C-0691-4137-A4C5-D56E25FD5E4B}"/>
              </a:ext>
            </a:extLst>
          </p:cNvPr>
          <p:cNvSpPr/>
          <p:nvPr/>
        </p:nvSpPr>
        <p:spPr>
          <a:xfrm>
            <a:off x="5753451" y="1885648"/>
            <a:ext cx="1933500" cy="1675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NeueLT Pro 55 Roman" panose="020B0804020202020204" pitchFamily="34" charset="0"/>
            </a:endParaRPr>
          </a:p>
        </p:txBody>
      </p:sp>
      <p:sp>
        <p:nvSpPr>
          <p:cNvPr id="21" name="Google Shape;353;p32">
            <a:extLst>
              <a:ext uri="{FF2B5EF4-FFF2-40B4-BE49-F238E27FC236}">
                <a16:creationId xmlns:a16="http://schemas.microsoft.com/office/drawing/2014/main" id="{AEADCDB5-1268-4226-8B19-7A06672CA88C}"/>
              </a:ext>
            </a:extLst>
          </p:cNvPr>
          <p:cNvSpPr txBox="1">
            <a:spLocks/>
          </p:cNvSpPr>
          <p:nvPr/>
        </p:nvSpPr>
        <p:spPr>
          <a:xfrm flipH="1">
            <a:off x="5615727" y="2306711"/>
            <a:ext cx="2257894" cy="690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 b="0" i="0" u="none" strike="noStrike" cap="none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pPr marL="0" indent="0" algn="ctr">
              <a:lnSpc>
                <a:spcPct val="100000"/>
              </a:lnSpc>
              <a:buFont typeface="Assistant ExtraLight"/>
              <a:buNone/>
            </a:pPr>
            <a:r>
              <a:rPr lang="en-US" sz="2000" b="1" dirty="0">
                <a:solidFill>
                  <a:srgbClr val="FF0000"/>
                </a:solidFill>
                <a:latin typeface="HelveticaNeueLT Pro 55 Roman" panose="020B0804020202020204" pitchFamily="34" charset="0"/>
              </a:rPr>
              <a:t>KLIMAAT</a:t>
            </a:r>
          </a:p>
        </p:txBody>
      </p:sp>
      <p:pic>
        <p:nvPicPr>
          <p:cNvPr id="12" name="Graphic 11" descr="Blockchain with solid fill">
            <a:extLst>
              <a:ext uri="{FF2B5EF4-FFF2-40B4-BE49-F238E27FC236}">
                <a16:creationId xmlns:a16="http://schemas.microsoft.com/office/drawing/2014/main" id="{B9E21798-6A76-458F-9BBA-E775F2815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2756" y="1689307"/>
            <a:ext cx="914400" cy="914400"/>
          </a:xfrm>
          <a:prstGeom prst="rect">
            <a:avLst/>
          </a:prstGeom>
        </p:spPr>
      </p:pic>
      <p:pic>
        <p:nvPicPr>
          <p:cNvPr id="14" name="Graphic 13" descr="Hero Female with solid fill">
            <a:extLst>
              <a:ext uri="{FF2B5EF4-FFF2-40B4-BE49-F238E27FC236}">
                <a16:creationId xmlns:a16="http://schemas.microsoft.com/office/drawing/2014/main" id="{E6D134BC-7056-44FC-9F79-18A8D71BE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7147" y="3629280"/>
            <a:ext cx="914400" cy="914400"/>
          </a:xfrm>
          <a:prstGeom prst="rect">
            <a:avLst/>
          </a:prstGeom>
        </p:spPr>
      </p:pic>
      <p:pic>
        <p:nvPicPr>
          <p:cNvPr id="16" name="Graphic 15" descr="Cycle with people with solid fill">
            <a:extLst>
              <a:ext uri="{FF2B5EF4-FFF2-40B4-BE49-F238E27FC236}">
                <a16:creationId xmlns:a16="http://schemas.microsoft.com/office/drawing/2014/main" id="{8A727188-FC6D-4DEC-8715-D7E389581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25019" y="2606459"/>
            <a:ext cx="1036845" cy="10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1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KLIMAAT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pic>
        <p:nvPicPr>
          <p:cNvPr id="10" name="Graphic 9" descr="Cycle with people with solid fill">
            <a:extLst>
              <a:ext uri="{FF2B5EF4-FFF2-40B4-BE49-F238E27FC236}">
                <a16:creationId xmlns:a16="http://schemas.microsoft.com/office/drawing/2014/main" id="{7D5ED0E9-003F-4A12-AD8A-1C0A270F87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1908" y="639398"/>
            <a:ext cx="3950040" cy="39500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4FB19-C2E8-4868-AA50-B5FB319EF269}"/>
              </a:ext>
            </a:extLst>
          </p:cNvPr>
          <p:cNvSpPr txBox="1"/>
          <p:nvPr/>
        </p:nvSpPr>
        <p:spPr>
          <a:xfrm>
            <a:off x="3624917" y="4066218"/>
            <a:ext cx="3684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b="1" dirty="0">
                <a:solidFill>
                  <a:schemeClr val="accent1"/>
                </a:solidFill>
              </a:rPr>
              <a:t>Leren en aankaarten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1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02BA28-711D-49C6-BEBE-F9BCAEADB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999" y="1178720"/>
            <a:ext cx="6074113" cy="3564730"/>
          </a:xfrm>
          <a:prstGeom prst="rect">
            <a:avLst/>
          </a:prstGeom>
        </p:spPr>
      </p:pic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KLIMAAT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95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KLIMAAT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C986F-C731-45B0-88F8-A03A2BE488FC}"/>
              </a:ext>
            </a:extLst>
          </p:cNvPr>
          <p:cNvSpPr txBox="1"/>
          <p:nvPr/>
        </p:nvSpPr>
        <p:spPr>
          <a:xfrm>
            <a:off x="3363686" y="1810711"/>
            <a:ext cx="5513614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 dirty="0" err="1">
                <a:solidFill>
                  <a:schemeClr val="accent1"/>
                </a:solidFill>
              </a:rPr>
              <a:t>Inclusion</a:t>
            </a:r>
            <a:r>
              <a:rPr lang="nl-BE" sz="4000" b="1" dirty="0">
                <a:solidFill>
                  <a:schemeClr val="accent1"/>
                </a:solidFill>
              </a:rPr>
              <a:t> </a:t>
            </a:r>
            <a:r>
              <a:rPr lang="nl-BE" sz="4000" b="1" dirty="0" err="1">
                <a:solidFill>
                  <a:schemeClr val="accent1"/>
                </a:solidFill>
              </a:rPr>
              <a:t>safety</a:t>
            </a:r>
            <a:endParaRPr lang="nl-BE" sz="4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Respect als teamlid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Toestemming om </a:t>
            </a:r>
            <a:r>
              <a:rPr lang="nl-BE" sz="1800" b="1" dirty="0"/>
              <a:t>als teamlid </a:t>
            </a:r>
            <a:r>
              <a:rPr lang="nl-BE" sz="1800" b="1" dirty="0" err="1"/>
              <a:t>op te treden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Inclusie in ruil voor afwezigheid van schade</a:t>
            </a:r>
          </a:p>
        </p:txBody>
      </p:sp>
    </p:spTree>
    <p:extLst>
      <p:ext uri="{BB962C8B-B14F-4D97-AF65-F5344CB8AC3E}">
        <p14:creationId xmlns:p14="http://schemas.microsoft.com/office/powerpoint/2010/main" val="80792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KLIMAAT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C986F-C731-45B0-88F8-A03A2BE488FC}"/>
              </a:ext>
            </a:extLst>
          </p:cNvPr>
          <p:cNvSpPr txBox="1"/>
          <p:nvPr/>
        </p:nvSpPr>
        <p:spPr>
          <a:xfrm>
            <a:off x="3363685" y="1810711"/>
            <a:ext cx="545884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 dirty="0" err="1">
                <a:solidFill>
                  <a:schemeClr val="accent1"/>
                </a:solidFill>
              </a:rPr>
              <a:t>Learner</a:t>
            </a:r>
            <a:r>
              <a:rPr lang="nl-BE" sz="4000" b="1" dirty="0">
                <a:solidFill>
                  <a:schemeClr val="accent1"/>
                </a:solidFill>
              </a:rPr>
              <a:t> </a:t>
            </a:r>
            <a:r>
              <a:rPr lang="nl-BE" sz="4000" b="1" dirty="0" err="1">
                <a:solidFill>
                  <a:schemeClr val="accent1"/>
                </a:solidFill>
              </a:rPr>
              <a:t>safety</a:t>
            </a:r>
            <a:endParaRPr lang="nl-BE" sz="4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Respect voor de noodzaak te groeien/te leren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Toestemming om </a:t>
            </a:r>
            <a:r>
              <a:rPr lang="nl-BE" sz="1800" b="1" dirty="0"/>
              <a:t>te </a:t>
            </a:r>
            <a:r>
              <a:rPr lang="nl-BE" sz="1800" b="1" dirty="0" err="1"/>
              <a:t>leren</a:t>
            </a:r>
            <a:endParaRPr lang="nl-B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Aanmoediging in ruil voor inzet</a:t>
            </a:r>
          </a:p>
        </p:txBody>
      </p:sp>
    </p:spTree>
    <p:extLst>
      <p:ext uri="{BB962C8B-B14F-4D97-AF65-F5344CB8AC3E}">
        <p14:creationId xmlns:p14="http://schemas.microsoft.com/office/powerpoint/2010/main" val="61251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KLIMAAT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C986F-C731-45B0-88F8-A03A2BE488FC}"/>
              </a:ext>
            </a:extLst>
          </p:cNvPr>
          <p:cNvSpPr txBox="1"/>
          <p:nvPr/>
        </p:nvSpPr>
        <p:spPr>
          <a:xfrm>
            <a:off x="3363685" y="1810711"/>
            <a:ext cx="57803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 dirty="0" err="1">
                <a:solidFill>
                  <a:schemeClr val="accent1"/>
                </a:solidFill>
              </a:rPr>
              <a:t>Contributor</a:t>
            </a:r>
            <a:r>
              <a:rPr lang="nl-BE" sz="4000" b="1" dirty="0">
                <a:solidFill>
                  <a:schemeClr val="accent1"/>
                </a:solidFill>
              </a:rPr>
              <a:t> </a:t>
            </a:r>
            <a:r>
              <a:rPr lang="nl-BE" sz="4000" b="1" dirty="0" err="1">
                <a:solidFill>
                  <a:schemeClr val="accent1"/>
                </a:solidFill>
              </a:rPr>
              <a:t>safety</a:t>
            </a:r>
            <a:endParaRPr lang="nl-BE" sz="4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Respect voor het vermogen om toegevoegde waarde te creëren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Toestemming voor geleide autonomie</a:t>
            </a:r>
            <a:endParaRPr lang="nl-B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Autonomie </a:t>
            </a:r>
            <a:r>
              <a:rPr lang="nl-BE" sz="1800" b="1" dirty="0"/>
              <a:t>in ruil </a:t>
            </a:r>
            <a:r>
              <a:rPr lang="nl-BE" sz="1800" b="1" dirty="0" err="1"/>
              <a:t>voor resultaten</a:t>
            </a:r>
            <a:endParaRPr lang="nl-BE" sz="1800" b="1" dirty="0"/>
          </a:p>
        </p:txBody>
      </p:sp>
    </p:spTree>
    <p:extLst>
      <p:ext uri="{BB962C8B-B14F-4D97-AF65-F5344CB8AC3E}">
        <p14:creationId xmlns:p14="http://schemas.microsoft.com/office/powerpoint/2010/main" val="558704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2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199" name="Google Shape;199;p2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200" name="Google Shape;200;p2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1" name="Google Shape;201;p28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3363686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HelveticaNeueLT Pro 55 Roman" panose="020B0804020202020204" pitchFamily="34" charset="0"/>
              </a:rPr>
              <a:t>KLIMAAT</a:t>
            </a:r>
            <a:endParaRPr sz="2400" dirty="0">
              <a:solidFill>
                <a:schemeClr val="lt1"/>
              </a:solidFill>
              <a:latin typeface="HelveticaNeueLT Pro 55 Roman" panose="020B0804020202020204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2E3631D-46CB-479A-898B-09E02B50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1851" y="4641999"/>
            <a:ext cx="1469571" cy="335124"/>
          </a:xfrm>
          <a:prstGeom prst="rect">
            <a:avLst/>
          </a:prstGeom>
        </p:spPr>
      </p:pic>
      <p:sp>
        <p:nvSpPr>
          <p:cNvPr id="197" name="Google Shape;197;p28"/>
          <p:cNvSpPr/>
          <p:nvPr/>
        </p:nvSpPr>
        <p:spPr>
          <a:xfrm flipH="1">
            <a:off x="4742925" y="-326787"/>
            <a:ext cx="4652175" cy="193237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C986F-C731-45B0-88F8-A03A2BE488FC}"/>
              </a:ext>
            </a:extLst>
          </p:cNvPr>
          <p:cNvSpPr txBox="1"/>
          <p:nvPr/>
        </p:nvSpPr>
        <p:spPr>
          <a:xfrm>
            <a:off x="3363685" y="1810711"/>
            <a:ext cx="545884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b="1" dirty="0" err="1">
                <a:solidFill>
                  <a:schemeClr val="accent1"/>
                </a:solidFill>
              </a:rPr>
              <a:t>Challenger</a:t>
            </a:r>
            <a:r>
              <a:rPr lang="nl-BE" sz="4000" b="1" dirty="0">
                <a:solidFill>
                  <a:schemeClr val="accent1"/>
                </a:solidFill>
              </a:rPr>
              <a:t> </a:t>
            </a:r>
            <a:r>
              <a:rPr lang="nl-BE" sz="4000" b="1" dirty="0" err="1">
                <a:solidFill>
                  <a:schemeClr val="accent1"/>
                </a:solidFill>
              </a:rPr>
              <a:t>safety</a:t>
            </a:r>
            <a:endParaRPr lang="nl-BE" sz="4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Respect </a:t>
            </a:r>
            <a:r>
              <a:rPr lang="nl-BE" sz="1800" b="1" dirty="0" err="1"/>
              <a:t>voor het vermogen om te innoveren</a:t>
            </a:r>
            <a:endParaRPr lang="nl-BE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 err="1"/>
              <a:t>Toestemming om de </a:t>
            </a:r>
            <a:r>
              <a:rPr lang="nl-BE" sz="1800" b="1" dirty="0"/>
              <a:t>status quo uit </a:t>
            </a:r>
            <a:r>
              <a:rPr lang="nl-BE" sz="1800" b="1" dirty="0" err="1"/>
              <a:t>te dagen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/>
              <a:t>Dekking in ruil </a:t>
            </a:r>
            <a:r>
              <a:rPr lang="nl-BE" sz="1800" b="1" dirty="0" err="1"/>
              <a:t>voor openhartigheid</a:t>
            </a:r>
            <a:endParaRPr lang="nl-BE" sz="1800" b="1" dirty="0"/>
          </a:p>
        </p:txBody>
      </p:sp>
    </p:spTree>
    <p:extLst>
      <p:ext uri="{BB962C8B-B14F-4D97-AF65-F5344CB8AC3E}">
        <p14:creationId xmlns:p14="http://schemas.microsoft.com/office/powerpoint/2010/main" val="2767440757"/>
      </p:ext>
    </p:extLst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143A78"/>
      </a:dk1>
      <a:lt1>
        <a:srgbClr val="F3F3F3"/>
      </a:lt1>
      <a:dk2>
        <a:srgbClr val="D9D9D9"/>
      </a:dk2>
      <a:lt2>
        <a:srgbClr val="2E5FAF"/>
      </a:lt2>
      <a:accent1>
        <a:srgbClr val="143A78"/>
      </a:accent1>
      <a:accent2>
        <a:srgbClr val="0A419B"/>
      </a:accent2>
      <a:accent3>
        <a:srgbClr val="EE5C00"/>
      </a:accent3>
      <a:accent4>
        <a:srgbClr val="6C98DF"/>
      </a:accent4>
      <a:accent5>
        <a:srgbClr val="004BC5"/>
      </a:accent5>
      <a:accent6>
        <a:srgbClr val="143A78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B44B2582921543A5E62A0C72FCD133" ma:contentTypeVersion="13" ma:contentTypeDescription="Create a new document." ma:contentTypeScope="" ma:versionID="ceab68bd5bf60b2cb8e6696ea9833a4d">
  <xsd:schema xmlns:xsd="http://www.w3.org/2001/XMLSchema" xmlns:xs="http://www.w3.org/2001/XMLSchema" xmlns:p="http://schemas.microsoft.com/office/2006/metadata/properties" xmlns:ns2="fe52d76d-69cf-4730-acc8-88590a9fb2e4" xmlns:ns3="a20cc51b-09ea-49f7-8431-7aa137fb67f9" targetNamespace="http://schemas.microsoft.com/office/2006/metadata/properties" ma:root="true" ma:fieldsID="8cbfb9e9894d2b2c84795289c4422dff" ns2:_="" ns3:_="">
    <xsd:import namespace="fe52d76d-69cf-4730-acc8-88590a9fb2e4"/>
    <xsd:import namespace="a20cc51b-09ea-49f7-8431-7aa137fb67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52d76d-69cf-4730-acc8-88590a9fb2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cc51b-09ea-49f7-8431-7aa137fb67f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DDEBA89-F472-414C-B19A-62565CEE28DF}"/>
</file>

<file path=customXml/itemProps2.xml><?xml version="1.0" encoding="utf-8"?>
<ds:datastoreItem xmlns:ds="http://schemas.openxmlformats.org/officeDocument/2006/customXml" ds:itemID="{31C86306-49A1-45BB-B332-8B37D852A6C4}"/>
</file>

<file path=customXml/itemProps3.xml><?xml version="1.0" encoding="utf-8"?>
<ds:datastoreItem xmlns:ds="http://schemas.openxmlformats.org/officeDocument/2006/customXml" ds:itemID="{7055F36E-1816-493F-B796-DE18E85A3DC4}"/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119</Words>
  <Application>Microsoft Office PowerPoint</Application>
  <PresentationFormat>On-screen Show (16:9)</PresentationFormat>
  <Paragraphs>37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Assistant ExtraLight</vt:lpstr>
      <vt:lpstr>HelveticaNeueLT Pro 45 Lt</vt:lpstr>
      <vt:lpstr>HelveticaNeueLT Pro 55 Roman</vt:lpstr>
      <vt:lpstr>Nunito Sans</vt:lpstr>
      <vt:lpstr>Nunito Sans ExtraBold</vt:lpstr>
      <vt:lpstr>Pontano Sans</vt:lpstr>
      <vt:lpstr>Proxima Nova</vt:lpstr>
      <vt:lpstr>Proxima Nova Semibold</vt:lpstr>
      <vt:lpstr>Marketing Newsletter</vt:lpstr>
      <vt:lpstr>SlidesGo Final Pages</vt:lpstr>
      <vt:lpstr>SUBCONTRACTOR ENGAGEMENT</vt:lpstr>
      <vt:lpstr>3 UITDAGINGEN</vt:lpstr>
      <vt:lpstr>3 UITDAGINGEN</vt:lpstr>
      <vt:lpstr>KLIMAAT</vt:lpstr>
      <vt:lpstr>KLIMAAT</vt:lpstr>
      <vt:lpstr>KLIMAAT</vt:lpstr>
      <vt:lpstr>KLIMAAT</vt:lpstr>
      <vt:lpstr>KLIMAAT</vt:lpstr>
      <vt:lpstr>KLIMAAT</vt:lpstr>
      <vt:lpstr>KLIMAAT</vt:lpstr>
      <vt:lpstr>TIJD VOOR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THE  EXTRA MILE</dc:title>
  <dc:creator>Vangeel, Jan</dc:creator>
  <cp:keywords>, docId:AF403FEB820EF4422F1DA99DF96729AD</cp:keywords>
  <cp:lastModifiedBy>Vangeel, Jan</cp:lastModifiedBy>
  <cp:revision>29</cp:revision>
  <dcterms:modified xsi:type="dcterms:W3CDTF">2022-04-15T12:35:19Z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0x0101007DB44B2582921543A5E62A0C72FCD133</vt:lpwstr>
  </property>
</Properties>
</file>